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5"/>
    <p:restoredTop sz="69912"/>
  </p:normalViewPr>
  <p:slideViewPr>
    <p:cSldViewPr snapToGrid="0">
      <p:cViewPr varScale="1">
        <p:scale>
          <a:sx n="80" d="100"/>
          <a:sy n="80" d="100"/>
        </p:scale>
        <p:origin x="2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BB6FA-21EA-694F-9511-26A1915BB8CB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7FE58-DF2E-9742-883A-79A48938FA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9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A </a:t>
            </a:r>
            <a:r>
              <a:rPr lang="en" altLang="zh-CN" b="1" dirty="0"/>
              <a:t>global coordination layer</a:t>
            </a:r>
            <a:r>
              <a:rPr lang="en" altLang="zh-CN" dirty="0"/>
              <a:t> allocates tasks and resolves conflicts, while each drone has local planning for its route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i="1" dirty="0"/>
              <a:t>Conflict Avoidance:</a:t>
            </a:r>
            <a:r>
              <a:rPr lang="en" altLang="zh-CN" dirty="0"/>
              <a:t> Temporal-spatial analysis prevents two drones from occupying the same location or route segment at the same time. </a:t>
            </a:r>
            <a:r>
              <a:rPr lang="en" altLang="zh-CN" i="1" dirty="0"/>
              <a:t>Task Allocation:</a:t>
            </a:r>
            <a:r>
              <a:rPr lang="en" altLang="zh-CN" dirty="0"/>
              <a:t> Packages are assigned to drones based on criteria like proximity, energy level, and load, ensuring balanced workload and efficiency.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Multiple warehouses, houses, and charging stations are interconnected in a horn-like layout, requiring drones to plan around a </a:t>
            </a:r>
            <a:r>
              <a:rPr lang="en" altLang="zh-CN" b="1" dirty="0"/>
              <a:t>complex network</a:t>
            </a:r>
            <a:r>
              <a:rPr lang="en" altLang="zh-CN" dirty="0"/>
              <a:t> structure (not just a simple grid)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FE58-DF2E-9742-883A-79A48938FA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5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660C9-504E-5288-2887-0F67F34E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E3BA3-B612-2AEA-2E8E-654E5CCFE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180B2-2421-6702-A636-122F1BA9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18ECE-2D86-A40A-05DE-778A2B6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59FA94-7668-3216-5AA1-0F3B98C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79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1D5A9-4BE0-1DC1-6BE8-9AA20B36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1BC9F3-76DC-619A-46B3-D79C2798F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B7B77-089E-FF1E-DAED-026FB562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01D70-CB42-0BF2-CE1E-AD7B9E41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0B7D5-BE8F-AF45-5D53-DB904624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59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DCA0C4-D5DE-0786-9347-40847AE83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DC15E6-3BAF-0B2A-355B-67D92C27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24BE0-1B35-EC4B-014B-8E869FE7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B07B0-394E-D0EA-B710-0DD36C39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C95D3-7A2F-EB23-9955-510043B0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95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78D28-59A8-098B-1686-CF9240DD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F178B-6E42-7DE2-EF85-46BB25DE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05699C-0994-C6BB-3DC5-84666CBF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48C6C-1679-68A7-1A4D-FB0F6118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ABABF-54D3-6BFF-3360-1B139B30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87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51501-2361-E223-8528-FD9A6724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2F667-FC00-D664-E9AD-9EBCB89B9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6E1A1-9E3F-0CF7-37AE-E593AE14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85A81-9F11-CF1C-6FFA-4C3D6C75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14349-542B-D34A-0784-89C77AC2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44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86252-6D12-4579-BB4E-E0D4C35D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D6EAFD-9B03-6956-E96C-944E8CD27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F5CD47-ED8C-1324-5D15-E955EF099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BC4265-4A2B-9F53-E3C6-93FD3917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5D012A-AF5A-840C-FBF1-C06CA363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70C279-7275-5B0C-E012-B66DC9A9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64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2169C-0ADC-7E4D-ECD0-91E7317C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FCF62-31A1-5269-302F-14FD00936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35714-9504-835D-9452-8F5655522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16FAF2-DE1A-321B-0E3B-888C586B8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8C0A9B-3970-F2FB-82F8-19DC6B746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BA340D-F254-FD53-9EFF-DAFBCB92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93C633-FF65-DC3C-D6A6-5778C6B2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C58C67-D0FE-A2C1-0AA0-3B273E37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19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77B64-194F-C202-7322-10E6D0CE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CF8F74-F9F3-59C5-EF60-7A2F57B7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9DAF21-0016-6037-C466-AF27F6B0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682F8-468D-77E8-7FD1-C0CE8AF5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238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3AE46D-296D-9E5D-87CF-1C61485E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44F3F1-979B-933E-D47B-FF070CAD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FAE3CB-E7E3-3F62-C123-7C943A5A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316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E0685-3FD5-60A8-66DE-E661E6E7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5D4F5-120E-8394-8732-E9809DB9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1A18F8-E0A1-7B7F-F09A-8CF6ADF1C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048F73-F238-D596-E843-B9517837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F0C4B0-CBEC-3B37-5D66-D1840BBB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A1DADA-17A6-7A13-1179-76B6D82B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29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CE461-F02A-8CC9-DEFD-B1060DA4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A1C2D7-7168-CAD0-BAFE-24FC05F34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119DE6-C048-E4C5-BE05-C1684AFFA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E58D83-1F96-6E24-9D01-6A8BD1AD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1ACA58-830E-FC02-F147-FD548416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862B18-FD32-C876-AA45-A2762BF8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47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EA7D4-A589-8C45-806B-349DD0E8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E8D79E-C428-C6E8-BDAF-F7B3AAFB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0242C-7066-D7CA-E692-F60609925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9761B-C137-BB47-ACB0-F61ECE35DA9A}" type="datetimeFigureOut">
              <a:rPr kumimoji="1" lang="zh-CN" altLang="en-US" smtClean="0"/>
              <a:t>2025/7/17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D6B5F-3077-2AD0-90BF-ADED4FC94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40858-60E0-3993-2FAD-0442456EC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0B63-7DD4-D442-B98D-A3ECD83241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97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0A29E66-C96B-0BE4-48FC-2C2E6EEB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09" y="0"/>
            <a:ext cx="1220170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8C7865-7DB2-7866-AB79-01BE59010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904" y="1823804"/>
            <a:ext cx="9978189" cy="2387600"/>
          </a:xfrm>
        </p:spPr>
        <p:txBody>
          <a:bodyPr>
            <a:normAutofit/>
          </a:bodyPr>
          <a:lstStyle/>
          <a:p>
            <a:r>
              <a:rPr lang="en" altLang="zh-CN" sz="3200" b="1" dirty="0">
                <a:solidFill>
                  <a:schemeClr val="bg1"/>
                </a:solidFill>
                <a:effectLst/>
                <a:latin typeface="+mn-ea"/>
                <a:ea typeface="+mn-ea"/>
              </a:rPr>
              <a:t>STRIPS-based Multi-Drone Delivery in a</a:t>
            </a:r>
            <a:br>
              <a:rPr lang="en" altLang="zh-CN" sz="3200" b="1" dirty="0">
                <a:solidFill>
                  <a:schemeClr val="bg1"/>
                </a:solidFill>
                <a:effectLst/>
                <a:latin typeface="+mn-ea"/>
                <a:ea typeface="+mn-ea"/>
              </a:rPr>
            </a:br>
            <a:r>
              <a:rPr lang="en" altLang="zh-CN" sz="3200" b="1" dirty="0">
                <a:solidFill>
                  <a:schemeClr val="bg1"/>
                </a:solidFill>
                <a:effectLst/>
                <a:latin typeface="+mn-ea"/>
                <a:ea typeface="+mn-ea"/>
              </a:rPr>
              <a:t>Horn-Shaped Map</a:t>
            </a:r>
            <a:br>
              <a:rPr lang="en" altLang="zh-CN" sz="3200" b="1" dirty="0">
                <a:solidFill>
                  <a:schemeClr val="bg1"/>
                </a:solidFill>
                <a:effectLst/>
                <a:latin typeface="+mn-ea"/>
                <a:ea typeface="+mn-ea"/>
              </a:rPr>
            </a:br>
            <a:endParaRPr kumimoji="1" lang="zh-CN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C61F1D-CAC8-2949-F302-5E425EDCC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145" y="4638559"/>
            <a:ext cx="9144000" cy="1655762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Jing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Yang,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>
                <a:solidFill>
                  <a:schemeClr val="bg1"/>
                </a:solidFill>
              </a:rPr>
              <a:t>Yiming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Li,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 err="1">
                <a:solidFill>
                  <a:schemeClr val="bg1"/>
                </a:solidFill>
              </a:rPr>
              <a:t>Tianyu</a:t>
            </a:r>
            <a:r>
              <a:rPr kumimoji="1" lang="zh-CN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</a:rPr>
              <a:t>Qu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EA8B7-A784-D594-94DA-31146227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0"/>
            <a:ext cx="4279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2AF6F-ABA5-659D-27CE-2FD1A6C9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2235"/>
            <a:ext cx="10515600" cy="1325563"/>
          </a:xfrm>
        </p:spPr>
        <p:txBody>
          <a:bodyPr/>
          <a:lstStyle/>
          <a:p>
            <a:r>
              <a:rPr lang="en" altLang="zh-CN" b="1" dirty="0"/>
              <a:t>Motivation &amp; Problem Statement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22019E1-4DE1-8C05-589C-F79CE363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3" b="9147"/>
          <a:stretch>
            <a:fillRect/>
          </a:stretch>
        </p:blipFill>
        <p:spPr bwMode="auto">
          <a:xfrm>
            <a:off x="7661234" y="1587455"/>
            <a:ext cx="4355687" cy="3978081"/>
          </a:xfrm>
          <a:prstGeom prst="rect">
            <a:avLst/>
          </a:prstGeom>
          <a:noFill/>
          <a:effectLst>
            <a:softEdge rad="18578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2FDDD0F1-20B1-86C8-B64D-7DAA3E22253E}"/>
              </a:ext>
            </a:extLst>
          </p:cNvPr>
          <p:cNvSpPr/>
          <p:nvPr/>
        </p:nvSpPr>
        <p:spPr>
          <a:xfrm>
            <a:off x="552450" y="1427798"/>
            <a:ext cx="3640452" cy="15544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" altLang="zh-CN" b="1" dirty="0"/>
              <a:t>Intelligent System Engineering</a:t>
            </a:r>
            <a:r>
              <a:rPr lang="en" altLang="zh-CN" dirty="0"/>
              <a:t> enables the creation of autonomous agents capable of complex decision-making and planning.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64D91FF-67E6-4007-9E7B-81F7DFA4EA98}"/>
              </a:ext>
            </a:extLst>
          </p:cNvPr>
          <p:cNvSpPr/>
          <p:nvPr/>
        </p:nvSpPr>
        <p:spPr>
          <a:xfrm>
            <a:off x="552450" y="3231197"/>
            <a:ext cx="3640452" cy="1554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" altLang="zh-CN" b="1" dirty="0"/>
              <a:t>Drones</a:t>
            </a:r>
            <a:r>
              <a:rPr lang="en" altLang="zh-CN" dirty="0"/>
              <a:t>, as intelligent agents, are deployed in real-world scenarios requiring advanced autonomy and adaptability.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8A0EFCA-2197-D263-3FA1-1FC61B712133}"/>
              </a:ext>
            </a:extLst>
          </p:cNvPr>
          <p:cNvSpPr/>
          <p:nvPr/>
        </p:nvSpPr>
        <p:spPr>
          <a:xfrm>
            <a:off x="601027" y="5024279"/>
            <a:ext cx="3543298" cy="1554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50"/>
              </a:spcBef>
              <a:spcAft>
                <a:spcPts val="150"/>
              </a:spcAft>
            </a:pPr>
            <a:r>
              <a:rPr lang="en" altLang="zh-CN" b="1" dirty="0"/>
              <a:t>Integrating AI planning techniques</a:t>
            </a:r>
            <a:r>
              <a:rPr lang="en" altLang="zh-CN" dirty="0"/>
              <a:t>, such as STRIPS, with real-time simulation and control is a key challenge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AECA68A1-6ED8-FC08-EFBF-B5B59C8FE209}"/>
              </a:ext>
            </a:extLst>
          </p:cNvPr>
          <p:cNvSpPr/>
          <p:nvPr/>
        </p:nvSpPr>
        <p:spPr>
          <a:xfrm>
            <a:off x="4518977" y="1992355"/>
            <a:ext cx="3190834" cy="316828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A993A3-2299-3282-9D65-F3FBE2922339}"/>
              </a:ext>
            </a:extLst>
          </p:cNvPr>
          <p:cNvSpPr txBox="1"/>
          <p:nvPr/>
        </p:nvSpPr>
        <p:spPr>
          <a:xfrm>
            <a:off x="4552742" y="3098393"/>
            <a:ext cx="3086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</a:rPr>
              <a:t>Efficient path 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</a:rPr>
              <a:t>Multi-agent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chemeClr val="bg1"/>
                </a:solidFill>
              </a:rPr>
              <a:t>Task allocation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071148-ACA8-4A5F-FF88-A350E25C8606}"/>
              </a:ext>
            </a:extLst>
          </p:cNvPr>
          <p:cNvSpPr txBox="1"/>
          <p:nvPr/>
        </p:nvSpPr>
        <p:spPr>
          <a:xfrm>
            <a:off x="8243660" y="5481319"/>
            <a:ext cx="319083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</a:rPr>
              <a:t>Logistics &amp; Delivery</a:t>
            </a:r>
            <a:endParaRPr lang="en" altLang="zh-CN" b="1" dirty="0"/>
          </a:p>
          <a:p>
            <a:pPr algn="ctr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</a:rPr>
              <a:t>Search &amp; Rescue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</a:rPr>
              <a:t>Agriculture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b="1" i="0" dirty="0">
                <a:effectLst/>
              </a:rPr>
              <a:t>Surveillance</a:t>
            </a:r>
            <a:r>
              <a:rPr lang="en" altLang="zh-CN" b="0" i="0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59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68B3A-A3A4-60DF-D22D-96749945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0515600" cy="1325563"/>
          </a:xfrm>
        </p:spPr>
        <p:txBody>
          <a:bodyPr/>
          <a:lstStyle/>
          <a:p>
            <a:r>
              <a:rPr lang="en" altLang="zh-CN" b="1" dirty="0"/>
              <a:t>Project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C6B17-1C9A-44F4-5946-A06519AC4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40" y="1724026"/>
            <a:ext cx="5687060" cy="4351338"/>
          </a:xfrm>
        </p:spPr>
        <p:txBody>
          <a:bodyPr>
            <a:normAutofit fontScale="85000" lnSpcReduction="10000"/>
          </a:bodyPr>
          <a:lstStyle/>
          <a:p>
            <a:r>
              <a:rPr lang="en" altLang="zh-CN" sz="2400" b="1" dirty="0">
                <a:latin typeface="+mn-ea"/>
              </a:rPr>
              <a:t>STRIPS based Autonomous Path Planning: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" altLang="zh-CN" sz="2400" dirty="0">
                <a:latin typeface="+mn-ea"/>
              </a:rPr>
              <a:t>Drones can compute and follow optimal paths while avoiding obstacles.</a:t>
            </a:r>
          </a:p>
          <a:p>
            <a:r>
              <a:rPr lang="en" altLang="zh-CN" sz="2400" b="1" dirty="0">
                <a:latin typeface="+mn-ea"/>
              </a:rPr>
              <a:t>Multi-Agent Coordination Framework: </a:t>
            </a:r>
          </a:p>
          <a:p>
            <a:pPr marL="0" indent="0">
              <a:buNone/>
            </a:pPr>
            <a:r>
              <a:rPr lang="en" altLang="zh-CN" sz="2400" dirty="0">
                <a:latin typeface="+mn-ea"/>
              </a:rPr>
              <a:t>   Support for multiple drones working together to accomplish complex tasks.</a:t>
            </a:r>
          </a:p>
          <a:p>
            <a:r>
              <a:rPr lang="en" altLang="zh-CN" sz="2400" b="1" dirty="0">
                <a:latin typeface="+mn-ea"/>
              </a:rPr>
              <a:t>Real-Time Simulation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&amp;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Visualization</a:t>
            </a:r>
            <a:r>
              <a:rPr lang="en" altLang="zh-CN" sz="2400" b="1" dirty="0">
                <a:latin typeface="+mn-ea"/>
              </a:rPr>
              <a:t>:</a:t>
            </a:r>
            <a:endParaRPr lang="en" altLang="zh-CN" sz="2400" dirty="0">
              <a:latin typeface="+mn-ea"/>
            </a:endParaRPr>
          </a:p>
          <a:p>
            <a:pPr marL="0" indent="0">
              <a:buNone/>
            </a:pPr>
            <a:r>
              <a:rPr lang="en" altLang="zh-CN" sz="2400" dirty="0">
                <a:latin typeface="+mn-ea"/>
              </a:rPr>
              <a:t>   The system responds dynamically to changes in the environment or mission objectives. </a:t>
            </a:r>
          </a:p>
          <a:p>
            <a:r>
              <a:rPr lang="en" altLang="zh-CN" sz="2400" b="1" dirty="0">
                <a:latin typeface="+mn-ea"/>
              </a:rPr>
              <a:t>Extensible research platform for AI planning :</a:t>
            </a:r>
          </a:p>
          <a:p>
            <a:pPr marL="0" indent="0">
              <a:buNone/>
            </a:pPr>
            <a:r>
              <a:rPr lang="en" altLang="zh-CN" sz="2400" dirty="0">
                <a:latin typeface="+mn-ea"/>
              </a:rPr>
              <a:t>   Build an open-source platform for future development using LLM based planning.</a:t>
            </a:r>
            <a:endParaRPr kumimoji="1" lang="zh-CN" altLang="en-US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B1E149-71C5-DBDC-D844-37F0D5F1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25" r="39242"/>
          <a:stretch>
            <a:fillRect/>
          </a:stretch>
        </p:blipFill>
        <p:spPr>
          <a:xfrm>
            <a:off x="6331622" y="0"/>
            <a:ext cx="5860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8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5B6BDA-9D02-F5D6-079B-74F4B05D7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665" y="914472"/>
            <a:ext cx="8318623" cy="6456411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F2DA84-5031-C21D-F6CC-A36F4B8B6149}"/>
              </a:ext>
            </a:extLst>
          </p:cNvPr>
          <p:cNvSpPr txBox="1"/>
          <p:nvPr/>
        </p:nvSpPr>
        <p:spPr>
          <a:xfrm>
            <a:off x="713306" y="1804058"/>
            <a:ext cx="73244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0" u="none" strike="noStrike" dirty="0">
                <a:solidFill>
                  <a:srgbClr val="000000"/>
                </a:solidFill>
                <a:effectLst/>
              </a:rPr>
              <a:t>Knowledge Base layer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with Prolog modules (planning logic and facts), </a:t>
            </a:r>
          </a:p>
          <a:p>
            <a:r>
              <a:rPr lang="en" altLang="zh-CN" b="1" i="0" u="none" strike="noStrike" dirty="0">
                <a:solidFill>
                  <a:srgbClr val="000000"/>
                </a:solidFill>
                <a:effectLst/>
              </a:rPr>
              <a:t>Application Logic layer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in Kotlin/Java (simulation control) </a:t>
            </a:r>
          </a:p>
          <a:p>
            <a:r>
              <a:rPr lang="en" altLang="zh-CN" b="1" i="0" u="none" strike="noStrike" dirty="0">
                <a:solidFill>
                  <a:srgbClr val="000000"/>
                </a:solidFill>
                <a:effectLst/>
              </a:rPr>
              <a:t>Presentation layer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r>
              <a:rPr lang="en" altLang="zh-CN" b="0" i="0" u="none" strike="noStrike" dirty="0">
                <a:solidFill>
                  <a:srgbClr val="000000"/>
                </a:solidFill>
                <a:effectLst/>
              </a:rPr>
              <a:t>in JavaFX (GUI).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E954EA-3EFE-680D-848D-4DDD63DE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06" y="25169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System Architecture</a:t>
            </a:r>
            <a:endParaRPr kumimoji="1"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122891F-90CA-3BA2-D858-7D192DC35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40188"/>
              </p:ext>
            </p:extLst>
          </p:nvPr>
        </p:nvGraphicFramePr>
        <p:xfrm>
          <a:off x="188995" y="4151813"/>
          <a:ext cx="4756670" cy="74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335">
                  <a:extLst>
                    <a:ext uri="{9D8B030D-6E8A-4147-A177-3AD203B41FA5}">
                      <a16:colId xmlns:a16="http://schemas.microsoft.com/office/drawing/2014/main" val="3237097798"/>
                    </a:ext>
                  </a:extLst>
                </a:gridCol>
                <a:gridCol w="2378335">
                  <a:extLst>
                    <a:ext uri="{9D8B030D-6E8A-4147-A177-3AD203B41FA5}">
                      <a16:colId xmlns:a16="http://schemas.microsoft.com/office/drawing/2014/main" val="2867922930"/>
                    </a:ext>
                  </a:extLst>
                </a:gridCol>
              </a:tblGrid>
              <a:tr h="37218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Kotlin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5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declarative planning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imperative execution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18492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3753DFC5-4AE1-DC1E-7E2A-6220BCEF3475}"/>
              </a:ext>
            </a:extLst>
          </p:cNvPr>
          <p:cNvSpPr txBox="1"/>
          <p:nvPr/>
        </p:nvSpPr>
        <p:spPr>
          <a:xfrm>
            <a:off x="347546" y="3706943"/>
            <a:ext cx="6634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0" u="none" strike="noStrike" dirty="0">
                <a:solidFill>
                  <a:srgbClr val="000000"/>
                </a:solidFill>
                <a:effectLst/>
              </a:rPr>
              <a:t>Hybrid Prolog–Kotlin Integration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440452-98F9-1444-E803-06430598B9E9}"/>
              </a:ext>
            </a:extLst>
          </p:cNvPr>
          <p:cNvSpPr txBox="1"/>
          <p:nvPr/>
        </p:nvSpPr>
        <p:spPr>
          <a:xfrm>
            <a:off x="347546" y="1419843"/>
            <a:ext cx="6634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i="0" u="none" strike="noStrike" dirty="0">
                <a:solidFill>
                  <a:srgbClr val="000000"/>
                </a:solidFill>
                <a:effectLst/>
              </a:rPr>
              <a:t>Layered Architecture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9456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4A49D-4525-AF0A-9382-DEE8DDF7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050" y="205105"/>
            <a:ext cx="7006590" cy="1325563"/>
          </a:xfrm>
        </p:spPr>
        <p:txBody>
          <a:bodyPr/>
          <a:lstStyle/>
          <a:p>
            <a:r>
              <a:rPr lang="en" altLang="zh-CN" dirty="0"/>
              <a:t>Multi-Drone Coordination </a:t>
            </a:r>
            <a:br>
              <a:rPr lang="en" altLang="zh-CN" dirty="0"/>
            </a:br>
            <a:r>
              <a:rPr lang="en" altLang="zh-CN" dirty="0"/>
              <a:t>Horn-Shaped Map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4B6E624-A036-11C4-4444-AD3283C95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9684"/>
            <a:ext cx="4578456" cy="686768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7243E9-3891-4CAC-AD28-69BDDBE4CF2E}"/>
              </a:ext>
            </a:extLst>
          </p:cNvPr>
          <p:cNvSpPr txBox="1"/>
          <p:nvPr/>
        </p:nvSpPr>
        <p:spPr>
          <a:xfrm>
            <a:off x="4972050" y="2034590"/>
            <a:ext cx="70627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CN" b="1" dirty="0"/>
              <a:t>Multi-Agent Coordination:</a:t>
            </a:r>
            <a:r>
              <a:rPr lang="en" altLang="zh-CN" dirty="0"/>
              <a:t> The planner and framework support multiple drones operating simultaneously in a shared network. </a:t>
            </a:r>
            <a:r>
              <a:rPr lang="en-US" altLang="zh-CN" dirty="0"/>
              <a:t>Conflict Avoidance &amp; Task Allocation</a:t>
            </a:r>
          </a:p>
          <a:p>
            <a:pPr>
              <a:buNone/>
            </a:pPr>
            <a:endParaRPr lang="en" altLang="zh-CN" dirty="0"/>
          </a:p>
          <a:p>
            <a:pPr>
              <a:buNone/>
            </a:pPr>
            <a:r>
              <a:rPr lang="en" altLang="zh-CN" b="1" dirty="0"/>
              <a:t>Horn-Shaped Map Topology:</a:t>
            </a:r>
            <a:r>
              <a:rPr lang="en" altLang="zh-CN" dirty="0"/>
              <a:t> A custom complex map graph (shaped like a horn) models a realistic urban delivery network with branching paths and varied distances. </a:t>
            </a:r>
          </a:p>
          <a:p>
            <a:pPr>
              <a:buNone/>
            </a:pPr>
            <a:endParaRPr lang="en" altLang="zh-CN" dirty="0"/>
          </a:p>
          <a:p>
            <a:pPr>
              <a:buNone/>
            </a:pPr>
            <a:r>
              <a:rPr lang="en" altLang="zh-CN" b="1" dirty="0"/>
              <a:t>Energy-Aware Routing:</a:t>
            </a:r>
            <a:r>
              <a:rPr lang="en" altLang="zh-CN" dirty="0"/>
              <a:t> Coordination includes managing battery constraints – drones may need to plan recharge stops route. The system ensures no drone runs out of energy mid-mission by incorporating recharge actions and energy checks in planning.</a:t>
            </a:r>
          </a:p>
        </p:txBody>
      </p:sp>
    </p:spTree>
    <p:extLst>
      <p:ext uri="{BB962C8B-B14F-4D97-AF65-F5344CB8AC3E}">
        <p14:creationId xmlns:p14="http://schemas.microsoft.com/office/powerpoint/2010/main" val="3610364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398</Words>
  <Application>Microsoft Macintosh PowerPoint</Application>
  <PresentationFormat>宽屏</PresentationFormat>
  <Paragraphs>45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STRIPS-based Multi-Drone Delivery in a Horn-Shaped Map </vt:lpstr>
      <vt:lpstr>Motivation &amp; Problem Statement</vt:lpstr>
      <vt:lpstr>Project Overview</vt:lpstr>
      <vt:lpstr>System Architecture</vt:lpstr>
      <vt:lpstr>Multi-Drone Coordination  Horn-Shaped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STRIPS-based Multi-Drone Delivery in a Horn-Shaped Map </dc:title>
  <dc:creator>mobius</dc:creator>
  <cp:lastModifiedBy>mobius</cp:lastModifiedBy>
  <cp:revision>5</cp:revision>
  <dcterms:created xsi:type="dcterms:W3CDTF">2025-07-16T03:21:27Z</dcterms:created>
  <dcterms:modified xsi:type="dcterms:W3CDTF">2025-07-17T13:58:06Z</dcterms:modified>
</cp:coreProperties>
</file>